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688" autoAdjust="0"/>
  </p:normalViewPr>
  <p:slideViewPr>
    <p:cSldViewPr snapToGrid="0">
      <p:cViewPr varScale="1">
        <p:scale>
          <a:sx n="61" d="100"/>
          <a:sy n="61" d="100"/>
        </p:scale>
        <p:origin x="105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06804F-081C-42D5-B450-1C7D89293CB1}" type="datetimeFigureOut">
              <a:rPr lang="en-US" smtClean="0"/>
              <a:t>6/20/2021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A25AD4-3144-4D64-B884-3A2259EF4A7E}" type="slidenum">
              <a:rPr lang="en-US" smtClean="0"/>
              <a:t>‹#›</a:t>
            </a:fld>
            <a:endParaRPr lang="en-US"/>
          </a:p>
        </p:txBody>
      </p:sp>
    </p:spTree>
    <p:extLst>
      <p:ext uri="{BB962C8B-B14F-4D97-AF65-F5344CB8AC3E}">
        <p14:creationId xmlns:p14="http://schemas.microsoft.com/office/powerpoint/2010/main" val="11471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5720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Professor Sunshinefield is an HCM expert in preventing hospital-acquired infections. For the past eight years, I have worked as the chief of the infection control team at Priority Medical Hospital, dedicating myself to achieving the finest outcomes possible. As a result, my background will aid me in providing greater service to this committee.</a:t>
            </a:r>
          </a:p>
        </p:txBody>
      </p:sp>
      <p:sp>
        <p:nvSpPr>
          <p:cNvPr id="4" name="Slide Number Placeholder 3"/>
          <p:cNvSpPr>
            <a:spLocks noGrp="1"/>
          </p:cNvSpPr>
          <p:nvPr>
            <p:ph type="sldNum" sz="quarter" idx="5"/>
          </p:nvPr>
        </p:nvSpPr>
        <p:spPr/>
        <p:txBody>
          <a:bodyPr/>
          <a:lstStyle/>
          <a:p>
            <a:fld id="{C3A25AD4-3144-4D64-B884-3A2259EF4A7E}" type="slidenum">
              <a:rPr lang="en-US" smtClean="0"/>
              <a:t>2</a:t>
            </a:fld>
            <a:endParaRPr lang="en-US"/>
          </a:p>
        </p:txBody>
      </p:sp>
    </p:spTree>
    <p:extLst>
      <p:ext uri="{BB962C8B-B14F-4D97-AF65-F5344CB8AC3E}">
        <p14:creationId xmlns:p14="http://schemas.microsoft.com/office/powerpoint/2010/main" val="3636332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r>
              <a:rPr lang="en-US" dirty="0">
                <a:latin typeface="Times New Roman" panose="02020603050405020304" pitchFamily="18" charset="0"/>
                <a:cs typeface="Times New Roman" panose="02020603050405020304" pitchFamily="18" charset="0"/>
              </a:rPr>
              <a:t>Healthcare-acquired infections (HAIs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are </a:t>
            </a:r>
            <a:r>
              <a:rPr lang="en-US" dirty="0" smtClean="0">
                <a:latin typeface="Times New Roman" panose="02020603050405020304" pitchFamily="18" charset="0"/>
                <a:cs typeface="Times New Roman" panose="02020603050405020304" pitchFamily="18" charset="0"/>
              </a:rPr>
              <a:t>infections </a:t>
            </a:r>
            <a:r>
              <a:rPr lang="en-US" dirty="0">
                <a:latin typeface="Times New Roman" panose="02020603050405020304" pitchFamily="18" charset="0"/>
                <a:cs typeface="Times New Roman" panose="02020603050405020304" pitchFamily="18" charset="0"/>
              </a:rPr>
              <a:t>obtained while seeking treatment for medical or surgical disorders. Hospitals, surgical centers, ambulatory clinics, and long-term care institutions such as nursing homes and rehabilitation facilities are all places where HAIs can arise. A Hospital Acquired infection might affect any patient who is in the hospital. Some patients are more vulnerable than others: young children, the elderly, and those with weakened immune systems are more prone to become </a:t>
            </a:r>
            <a:r>
              <a:rPr lang="en-US" dirty="0" smtClean="0">
                <a:latin typeface="Times New Roman" panose="02020603050405020304" pitchFamily="18" charset="0"/>
                <a:cs typeface="Times New Roman" panose="02020603050405020304" pitchFamily="18" charset="0"/>
              </a:rPr>
              <a:t>infected (</a:t>
            </a:r>
            <a:r>
              <a:rPr lang="en-US" b="0" i="0" dirty="0">
                <a:solidFill>
                  <a:srgbClr val="222222"/>
                </a:solidFill>
                <a:effectLst/>
                <a:latin typeface="Times New Roman" panose="02020603050405020304" pitchFamily="18" charset="0"/>
                <a:cs typeface="Times New Roman" panose="02020603050405020304" pitchFamily="18" charset="0"/>
              </a:rPr>
              <a:t>Zhang, </a:t>
            </a:r>
            <a:r>
              <a:rPr lang="en-US" dirty="0">
                <a:latin typeface="Times New Roman" panose="02020603050405020304" pitchFamily="18" charset="0"/>
                <a:cs typeface="Times New Roman" panose="02020603050405020304" pitchFamily="18" charset="0"/>
              </a:rPr>
              <a:t>2016). Long hospital stays, the use of indwelling catheters, the failure of healthcare staff to wash their hands, and the overuse of antibiotics are other all risk factors. he National Healthy Safety Network of the Centers for Disease Control and Prevention (CDC) is a system that gives data to facilities, states, regions, and the entire country in order to identify problem areas, track progress on prevention initiatives, and ultimately eliminate HAIs. The system also mandates healthcare institutions like ours to track antibiotic use and resistance, blood safety errors, and essential healthcare process parameters including healthcare worker influenza vaccine status and infection control adherence rates, as well as maintain all HAIs data.</a:t>
            </a:r>
          </a:p>
        </p:txBody>
      </p:sp>
      <p:sp>
        <p:nvSpPr>
          <p:cNvPr id="4" name="Slide Number Placeholder 3"/>
          <p:cNvSpPr>
            <a:spLocks noGrp="1"/>
          </p:cNvSpPr>
          <p:nvPr>
            <p:ph type="sldNum" sz="quarter" idx="5"/>
          </p:nvPr>
        </p:nvSpPr>
        <p:spPr/>
        <p:txBody>
          <a:bodyPr/>
          <a:lstStyle/>
          <a:p>
            <a:fld id="{C3A25AD4-3144-4D64-B884-3A2259EF4A7E}" type="slidenum">
              <a:rPr lang="en-US" smtClean="0"/>
              <a:t>3</a:t>
            </a:fld>
            <a:endParaRPr lang="en-US"/>
          </a:p>
        </p:txBody>
      </p:sp>
    </p:spTree>
    <p:extLst>
      <p:ext uri="{BB962C8B-B14F-4D97-AF65-F5344CB8AC3E}">
        <p14:creationId xmlns:p14="http://schemas.microsoft.com/office/powerpoint/2010/main" val="1222121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r>
              <a:rPr lang="en-US" dirty="0">
                <a:latin typeface="Times New Roman" panose="02020603050405020304" pitchFamily="18" charset="0"/>
                <a:cs typeface="Times New Roman" panose="02020603050405020304" pitchFamily="18" charset="0"/>
              </a:rPr>
              <a:t>One of the most critical aspects of an efficient infection control program is surveillance. The purpose of surveillance is to enable the committee to first to establish and maintain a database describing endemic rates of HAIs. The second step is to look for long-term patterns, such as changes in the microbial pathogen spectrum or infection </a:t>
            </a:r>
            <a:r>
              <a:rPr lang="en-US" dirty="0" smtClean="0">
                <a:latin typeface="Times New Roman" panose="02020603050405020304" pitchFamily="18" charset="0"/>
                <a:cs typeface="Times New Roman" panose="02020603050405020304" pitchFamily="18" charset="0"/>
              </a:rPr>
              <a:t>rates (</a:t>
            </a:r>
            <a:r>
              <a:rPr lang="en-US" dirty="0" err="1">
                <a:latin typeface="Times New Roman" panose="02020603050405020304" pitchFamily="18" charset="0"/>
                <a:cs typeface="Times New Roman" panose="02020603050405020304" pitchFamily="18" charset="0"/>
              </a:rPr>
              <a:t>Talaat</a:t>
            </a:r>
            <a:r>
              <a:rPr lang="en-US" dirty="0" smtClean="0">
                <a:latin typeface="Times New Roman" panose="02020603050405020304" pitchFamily="18" charset="0"/>
                <a:cs typeface="Times New Roman" panose="02020603050405020304" pitchFamily="18" charset="0"/>
              </a:rPr>
              <a:t>, 2016</a:t>
            </a:r>
            <a:r>
              <a:rPr lang="en-US" dirty="0">
                <a:latin typeface="Times New Roman" panose="02020603050405020304" pitchFamily="18" charset="0"/>
                <a:cs typeface="Times New Roman" panose="02020603050405020304" pitchFamily="18" charset="0"/>
              </a:rPr>
              <a:t>). The third step is to keep track of HAI cases for the sake of prevention and control. Finally, the committee will gather information that will help them set priorities for infection control activities. Device-associated infections must be monitored on a frequent basis.</a:t>
            </a:r>
          </a:p>
        </p:txBody>
      </p:sp>
      <p:sp>
        <p:nvSpPr>
          <p:cNvPr id="4" name="Slide Number Placeholder 3"/>
          <p:cNvSpPr>
            <a:spLocks noGrp="1"/>
          </p:cNvSpPr>
          <p:nvPr>
            <p:ph type="sldNum" sz="quarter" idx="5"/>
          </p:nvPr>
        </p:nvSpPr>
        <p:spPr/>
        <p:txBody>
          <a:bodyPr/>
          <a:lstStyle/>
          <a:p>
            <a:fld id="{C3A25AD4-3144-4D64-B884-3A2259EF4A7E}" type="slidenum">
              <a:rPr lang="en-US" smtClean="0"/>
              <a:t>4</a:t>
            </a:fld>
            <a:endParaRPr lang="en-US"/>
          </a:p>
        </p:txBody>
      </p:sp>
    </p:spTree>
    <p:extLst>
      <p:ext uri="{BB962C8B-B14F-4D97-AF65-F5344CB8AC3E}">
        <p14:creationId xmlns:p14="http://schemas.microsoft.com/office/powerpoint/2010/main" val="2589488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r>
              <a:rPr lang="en-US" dirty="0" smtClean="0">
                <a:latin typeface="Times New Roman" panose="02020603050405020304" pitchFamily="18" charset="0"/>
                <a:cs typeface="Times New Roman" panose="02020603050405020304" pitchFamily="18" charset="0"/>
              </a:rPr>
              <a:t>Outbreak </a:t>
            </a:r>
            <a:r>
              <a:rPr lang="en-US" dirty="0">
                <a:latin typeface="Times New Roman" panose="02020603050405020304" pitchFamily="18" charset="0"/>
                <a:cs typeface="Times New Roman" panose="02020603050405020304" pitchFamily="18" charset="0"/>
              </a:rPr>
              <a:t>is defined as the occurrence of two or more similar cases that occur at the same time and in the same place, and it necessitates investigation to determine the route of infection transmission and possible sources of infection so that measures to prevent further spread can be taken. Immediate control measures are measures that are initiated at once to help reduce the spread of the </a:t>
            </a:r>
            <a:r>
              <a:rPr lang="en-US" dirty="0" smtClean="0">
                <a:latin typeface="Times New Roman" panose="02020603050405020304" pitchFamily="18" charset="0"/>
                <a:cs typeface="Times New Roman" panose="02020603050405020304" pitchFamily="18" charset="0"/>
              </a:rPr>
              <a:t>infections (</a:t>
            </a:r>
            <a:r>
              <a:rPr lang="en-US" b="0" i="0" dirty="0">
                <a:solidFill>
                  <a:srgbClr val="222222"/>
                </a:solidFill>
                <a:effectLst/>
                <a:latin typeface="Times New Roman" panose="02020603050405020304" pitchFamily="18" charset="0"/>
                <a:cs typeface="Times New Roman" panose="02020603050405020304" pitchFamily="18" charset="0"/>
              </a:rPr>
              <a:t>Elliott, </a:t>
            </a:r>
            <a:r>
              <a:rPr lang="en-US" dirty="0">
                <a:latin typeface="Times New Roman" panose="02020603050405020304" pitchFamily="18" charset="0"/>
                <a:cs typeface="Times New Roman" panose="02020603050405020304" pitchFamily="18" charset="0"/>
              </a:rPr>
              <a:t>2020</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immediate measures may include, adherence to specific protocols, strengthening of disinfection and sterilization. Microbiological study identifies possible sources and routes of transmission. Also, On the basis of the type of the agent, the characteristics of the high-risk group, and the potential sources, specific control measures must be implemented. Changing nursing processes is a good example of special measure. Finally, if cases stop occurring or return to the endemic level, control methods are clinically effective.</a:t>
            </a:r>
          </a:p>
        </p:txBody>
      </p:sp>
      <p:sp>
        <p:nvSpPr>
          <p:cNvPr id="4" name="Slide Number Placeholder 3"/>
          <p:cNvSpPr>
            <a:spLocks noGrp="1"/>
          </p:cNvSpPr>
          <p:nvPr>
            <p:ph type="sldNum" sz="quarter" idx="5"/>
          </p:nvPr>
        </p:nvSpPr>
        <p:spPr/>
        <p:txBody>
          <a:bodyPr/>
          <a:lstStyle/>
          <a:p>
            <a:fld id="{C3A25AD4-3144-4D64-B884-3A2259EF4A7E}" type="slidenum">
              <a:rPr lang="en-US" smtClean="0"/>
              <a:t>5</a:t>
            </a:fld>
            <a:endParaRPr lang="en-US"/>
          </a:p>
        </p:txBody>
      </p:sp>
    </p:spTree>
    <p:extLst>
      <p:ext uri="{BB962C8B-B14F-4D97-AF65-F5344CB8AC3E}">
        <p14:creationId xmlns:p14="http://schemas.microsoft.com/office/powerpoint/2010/main" val="4146917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r>
              <a:rPr lang="en-US" dirty="0">
                <a:latin typeface="Times New Roman" panose="02020603050405020304" pitchFamily="18" charset="0"/>
                <a:cs typeface="Times New Roman" panose="02020603050405020304" pitchFamily="18" charset="0"/>
              </a:rPr>
              <a:t>The committee will establish an infection control procedure that will include the development of standard measures that will apply to all patients, regardless of their diagnosis. When contact with any of the following is expected, standard precautions must be </a:t>
            </a:r>
            <a:r>
              <a:rPr lang="en-US" dirty="0" smtClean="0">
                <a:latin typeface="Times New Roman" panose="02020603050405020304" pitchFamily="18" charset="0"/>
                <a:cs typeface="Times New Roman" panose="02020603050405020304" pitchFamily="18" charset="0"/>
              </a:rPr>
              <a:t>taken. </a:t>
            </a:r>
            <a:r>
              <a:rPr lang="en-US" dirty="0">
                <a:latin typeface="Times New Roman" panose="02020603050405020304" pitchFamily="18" charset="0"/>
                <a:cs typeface="Times New Roman" panose="02020603050405020304" pitchFamily="18" charset="0"/>
              </a:rPr>
              <a:t>Blood, all bodily fluids, non-intact skin, and mucous membranes are all considered hazardous. Hand hygiene is standard precaution requirement that all medical workers are required to observe before and after offering medication. In addition personal protective equipment's should be worn when touching body fluids, and during patient care activities. These aspects ensures effective control practices.</a:t>
            </a:r>
          </a:p>
        </p:txBody>
      </p:sp>
      <p:sp>
        <p:nvSpPr>
          <p:cNvPr id="4" name="Slide Number Placeholder 3"/>
          <p:cNvSpPr>
            <a:spLocks noGrp="1"/>
          </p:cNvSpPr>
          <p:nvPr>
            <p:ph type="sldNum" sz="quarter" idx="5"/>
          </p:nvPr>
        </p:nvSpPr>
        <p:spPr/>
        <p:txBody>
          <a:bodyPr/>
          <a:lstStyle/>
          <a:p>
            <a:fld id="{C3A25AD4-3144-4D64-B884-3A2259EF4A7E}" type="slidenum">
              <a:rPr lang="en-US" smtClean="0"/>
              <a:t>6</a:t>
            </a:fld>
            <a:endParaRPr lang="en-US"/>
          </a:p>
        </p:txBody>
      </p:sp>
    </p:spTree>
    <p:extLst>
      <p:ext uri="{BB962C8B-B14F-4D97-AF65-F5344CB8AC3E}">
        <p14:creationId xmlns:p14="http://schemas.microsoft.com/office/powerpoint/2010/main" val="1938681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r>
              <a:rPr lang="en-US" sz="1200" dirty="0">
                <a:latin typeface="Times New Roman" panose="02020603050405020304" pitchFamily="18" charset="0"/>
                <a:cs typeface="Times New Roman" panose="02020603050405020304" pitchFamily="18" charset="0"/>
              </a:rPr>
              <a:t>Collectively, HAIs can occur in a variety of settings, including hospitals, surgical centers, outpatient clinics, and long-term care facilities like nursing homes and rehabilitation centers. To achieve prevention, management, and tracking of HAIs, the HAIs committee should focus on guaranteeing Surveillance of Healthcare Associated Infections, Hospital Outbreak Management, and Infection Control Processes as performance targets.</a:t>
            </a:r>
          </a:p>
        </p:txBody>
      </p:sp>
      <p:sp>
        <p:nvSpPr>
          <p:cNvPr id="4" name="Slide Number Placeholder 3"/>
          <p:cNvSpPr>
            <a:spLocks noGrp="1"/>
          </p:cNvSpPr>
          <p:nvPr>
            <p:ph type="sldNum" sz="quarter" idx="5"/>
          </p:nvPr>
        </p:nvSpPr>
        <p:spPr/>
        <p:txBody>
          <a:bodyPr/>
          <a:lstStyle/>
          <a:p>
            <a:fld id="{C3A25AD4-3144-4D64-B884-3A2259EF4A7E}" type="slidenum">
              <a:rPr lang="en-US" smtClean="0"/>
              <a:t>7</a:t>
            </a:fld>
            <a:endParaRPr lang="en-US"/>
          </a:p>
        </p:txBody>
      </p:sp>
    </p:spTree>
    <p:extLst>
      <p:ext uri="{BB962C8B-B14F-4D97-AF65-F5344CB8AC3E}">
        <p14:creationId xmlns:p14="http://schemas.microsoft.com/office/powerpoint/2010/main" val="3914500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41770B-C5CF-4F4F-9D7C-53C4FC9C77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328717DD-1557-4C96-B1FD-737C0C6290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A8D8CEBC-A2FE-4751-9109-CEB3D9400C3E}"/>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5" name="Footer Placeholder 4">
            <a:extLst>
              <a:ext uri="{FF2B5EF4-FFF2-40B4-BE49-F238E27FC236}">
                <a16:creationId xmlns:a16="http://schemas.microsoft.com/office/drawing/2014/main" xmlns="" id="{CB3C481C-9E0E-4123-AA9D-B61CB5C71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F534EBA-C42F-4C1D-A0CD-D607A67C9972}"/>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392301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D33B18-6690-4A6F-8304-B3A029AEE9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9FBBFC4-B90A-4C52-868E-4EE72A7643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0A96E81-2495-4B17-A0C7-22594EDF8C99}"/>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5" name="Footer Placeholder 4">
            <a:extLst>
              <a:ext uri="{FF2B5EF4-FFF2-40B4-BE49-F238E27FC236}">
                <a16:creationId xmlns:a16="http://schemas.microsoft.com/office/drawing/2014/main" xmlns="" id="{4123CEB1-2FF6-43B3-A804-C8F861F264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AB719AB-592D-40E4-84C4-D89964E65A44}"/>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2591069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2EE09C0A-85AC-4E57-9091-083BDDF796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26F6502F-ADCD-42A4-812B-3FE93337E0B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4E169CC-19AC-4894-B388-56FE8E1BFC18}"/>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5" name="Footer Placeholder 4">
            <a:extLst>
              <a:ext uri="{FF2B5EF4-FFF2-40B4-BE49-F238E27FC236}">
                <a16:creationId xmlns:a16="http://schemas.microsoft.com/office/drawing/2014/main" xmlns="" id="{801D301F-4FD2-46DE-A4D5-EDC1CA4D6C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C2F5843-DB97-4D16-A7BA-A313B6A6767D}"/>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129137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BBF42E-E54F-4713-82A7-7A6602E767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A7E9110-8322-4948-ACB2-811A358A7A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84D41A9-190F-40C4-9060-4F610CD9073F}"/>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5" name="Footer Placeholder 4">
            <a:extLst>
              <a:ext uri="{FF2B5EF4-FFF2-40B4-BE49-F238E27FC236}">
                <a16:creationId xmlns:a16="http://schemas.microsoft.com/office/drawing/2014/main" xmlns="" id="{FA263E38-221D-4DB1-9449-A6FCEB6B94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0FDBE1E-AE41-472C-97E8-9BF749B0B0E9}"/>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3795576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915A24-8A30-4E12-9B5B-F19D6C716F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81699BC4-FA8A-40B4-8A99-8AA815F6F5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D06FA1D1-6DB8-4CAB-B5BE-32D49EA8FD98}"/>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5" name="Footer Placeholder 4">
            <a:extLst>
              <a:ext uri="{FF2B5EF4-FFF2-40B4-BE49-F238E27FC236}">
                <a16:creationId xmlns:a16="http://schemas.microsoft.com/office/drawing/2014/main" xmlns="" id="{DFA28221-90D9-4DFD-8A92-EF0C1B4DF7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6638C51-F90C-451C-9F56-2E4743590D7F}"/>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659503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89D3B2-B8E7-4B46-A5BE-98B5507582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CE2A1560-4628-4D40-B8FC-F69BFDD951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06C0C0A1-1928-41D4-BEB2-CC61780F32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549295AE-B366-4C9B-9873-2441DD41C42F}"/>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6" name="Footer Placeholder 5">
            <a:extLst>
              <a:ext uri="{FF2B5EF4-FFF2-40B4-BE49-F238E27FC236}">
                <a16:creationId xmlns:a16="http://schemas.microsoft.com/office/drawing/2014/main" xmlns="" id="{2707F51E-229E-47E2-ADFC-A2B5A27D0F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75CBBDA-CB3C-4796-BDE5-A1CDF76F154E}"/>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3588517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5D1120-CE26-4836-8685-1839A37E16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0FF63BBB-C551-498C-A689-144BDDC608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765AF5C-5422-4DE4-9427-43ABACD035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3F66FD5-CD38-4BD2-8DA8-0ACB2E5801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62A470E-808D-436D-B4EF-0F692F13BC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D4183C4F-8724-47D9-8632-8434D5864824}"/>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8" name="Footer Placeholder 7">
            <a:extLst>
              <a:ext uri="{FF2B5EF4-FFF2-40B4-BE49-F238E27FC236}">
                <a16:creationId xmlns:a16="http://schemas.microsoft.com/office/drawing/2014/main" xmlns="" id="{E3DEADB4-9CE2-402F-83AD-664E9DC893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010DDBFC-017A-4284-91F8-B731C79D6FCB}"/>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3346156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476F8C-9309-42F7-8549-96A9BCB858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1B5A0921-F0CB-4B88-9B59-80D0B9E8B02A}"/>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4" name="Footer Placeholder 3">
            <a:extLst>
              <a:ext uri="{FF2B5EF4-FFF2-40B4-BE49-F238E27FC236}">
                <a16:creationId xmlns:a16="http://schemas.microsoft.com/office/drawing/2014/main" xmlns="" id="{DF180FC9-4722-41AC-A12D-A90C454AE6D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BB033F7C-60D9-459D-8721-36E47E718E2E}"/>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186973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E9F5CF6-892A-40CD-83BE-C4BFE7C391F0}"/>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3" name="Footer Placeholder 2">
            <a:extLst>
              <a:ext uri="{FF2B5EF4-FFF2-40B4-BE49-F238E27FC236}">
                <a16:creationId xmlns:a16="http://schemas.microsoft.com/office/drawing/2014/main" xmlns="" id="{C0319396-B009-4621-951D-1E7CD31540C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0CE73C2-A4DC-47F7-9250-4A5A2DB6C46B}"/>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87023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CCC7A1-ACE3-4232-80B1-DFD5B4E506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4041B15C-91B8-4A1D-9E1E-916B6B700C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C0FC00D-D121-4199-8950-B249B0ABDF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D4E9265-C79D-4DA2-A240-8AE349D3CAA9}"/>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6" name="Footer Placeholder 5">
            <a:extLst>
              <a:ext uri="{FF2B5EF4-FFF2-40B4-BE49-F238E27FC236}">
                <a16:creationId xmlns:a16="http://schemas.microsoft.com/office/drawing/2014/main" xmlns="" id="{753AEC85-050D-4F45-80CD-E8CAE64AB8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6505196-B408-466A-AC1E-582015B6E154}"/>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3712231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22C347-5F05-4D74-B9F4-272911FCC8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DD1986EF-CD3A-4CF8-9917-FB2B962083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CC125A4D-0A5A-43AF-9431-DA29512429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103BB69-D89C-42E2-8F7C-B37C22522912}"/>
              </a:ext>
            </a:extLst>
          </p:cNvPr>
          <p:cNvSpPr>
            <a:spLocks noGrp="1"/>
          </p:cNvSpPr>
          <p:nvPr>
            <p:ph type="dt" sz="half" idx="10"/>
          </p:nvPr>
        </p:nvSpPr>
        <p:spPr/>
        <p:txBody>
          <a:bodyPr/>
          <a:lstStyle/>
          <a:p>
            <a:fld id="{9BEDB808-90E8-401C-93E5-F12701970987}" type="datetimeFigureOut">
              <a:rPr lang="en-US" smtClean="0"/>
              <a:t>6/20/2021</a:t>
            </a:fld>
            <a:endParaRPr lang="en-US"/>
          </a:p>
        </p:txBody>
      </p:sp>
      <p:sp>
        <p:nvSpPr>
          <p:cNvPr id="6" name="Footer Placeholder 5">
            <a:extLst>
              <a:ext uri="{FF2B5EF4-FFF2-40B4-BE49-F238E27FC236}">
                <a16:creationId xmlns:a16="http://schemas.microsoft.com/office/drawing/2014/main" xmlns="" id="{68F048E5-C1D0-45FE-8690-4CC6177101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5246EAB-ED45-41CB-B4E0-85E17086EF05}"/>
              </a:ext>
            </a:extLst>
          </p:cNvPr>
          <p:cNvSpPr>
            <a:spLocks noGrp="1"/>
          </p:cNvSpPr>
          <p:nvPr>
            <p:ph type="sldNum" sz="quarter" idx="12"/>
          </p:nvPr>
        </p:nvSpPr>
        <p:spPr/>
        <p:txBody>
          <a:bodyPr/>
          <a:lstStyle/>
          <a:p>
            <a:fld id="{E1E4F30F-0250-4183-99BA-4D7A4ECBF5E5}" type="slidenum">
              <a:rPr lang="en-US" smtClean="0"/>
              <a:t>‹#›</a:t>
            </a:fld>
            <a:endParaRPr lang="en-US"/>
          </a:p>
        </p:txBody>
      </p:sp>
    </p:spTree>
    <p:extLst>
      <p:ext uri="{BB962C8B-B14F-4D97-AF65-F5344CB8AC3E}">
        <p14:creationId xmlns:p14="http://schemas.microsoft.com/office/powerpoint/2010/main" val="3356822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8162804-19AD-4FA3-BEBD-9A43E9F03B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AD924792-54EA-495A-8EA1-A2122179A4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43EDAC0-0801-4947-91C0-3B9A35ACC0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EDB808-90E8-401C-93E5-F12701970987}" type="datetimeFigureOut">
              <a:rPr lang="en-US" smtClean="0"/>
              <a:t>6/20/2021</a:t>
            </a:fld>
            <a:endParaRPr lang="en-US"/>
          </a:p>
        </p:txBody>
      </p:sp>
      <p:sp>
        <p:nvSpPr>
          <p:cNvPr id="5" name="Footer Placeholder 4">
            <a:extLst>
              <a:ext uri="{FF2B5EF4-FFF2-40B4-BE49-F238E27FC236}">
                <a16:creationId xmlns:a16="http://schemas.microsoft.com/office/drawing/2014/main" xmlns="" id="{7B2ADEC4-5C87-42C8-9F7A-ED3CE53944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E0473FBB-6326-4D32-9A61-351C73D129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E4F30F-0250-4183-99BA-4D7A4ECBF5E5}" type="slidenum">
              <a:rPr lang="en-US" smtClean="0"/>
              <a:t>‹#›</a:t>
            </a:fld>
            <a:endParaRPr lang="en-US"/>
          </a:p>
        </p:txBody>
      </p:sp>
    </p:spTree>
    <p:extLst>
      <p:ext uri="{BB962C8B-B14F-4D97-AF65-F5344CB8AC3E}">
        <p14:creationId xmlns:p14="http://schemas.microsoft.com/office/powerpoint/2010/main" val="285442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103622-438C-41BC-9F67-442870DA5A56}"/>
              </a:ext>
            </a:extLst>
          </p:cNvPr>
          <p:cNvSpPr>
            <a:spLocks noGrp="1"/>
          </p:cNvSpPr>
          <p:nvPr>
            <p:ph type="ctrTitle"/>
          </p:nvPr>
        </p:nvSpPr>
        <p:spPr>
          <a:xfrm>
            <a:off x="1780834" y="1906291"/>
            <a:ext cx="9144000" cy="2087019"/>
          </a:xfrm>
        </p:spPr>
        <p:txBody>
          <a:bodyPr>
            <a:normAutofit/>
          </a:bodyPr>
          <a:lstStyle/>
          <a:p>
            <a:r>
              <a:rPr lang="en-US" sz="3200" b="1" dirty="0">
                <a:latin typeface="Times New Roman" panose="02020603050405020304" pitchFamily="18" charset="0"/>
                <a:cs typeface="Times New Roman" panose="02020603050405020304" pitchFamily="18" charset="0"/>
              </a:rPr>
              <a:t>Hospital Acquired </a:t>
            </a:r>
            <a:r>
              <a:rPr lang="en-US" sz="3200" b="1" dirty="0" smtClean="0">
                <a:latin typeface="Times New Roman" panose="02020603050405020304" pitchFamily="18" charset="0"/>
                <a:cs typeface="Times New Roman" panose="02020603050405020304" pitchFamily="18" charset="0"/>
              </a:rPr>
              <a:t>infections</a:t>
            </a:r>
            <a:r>
              <a:rPr lang="en-US" sz="3200" dirty="0" smtClean="0">
                <a:latin typeface="Times New Roman" panose="02020603050405020304" pitchFamily="18" charset="0"/>
                <a:cs typeface="Times New Roman" panose="02020603050405020304" pitchFamily="18" charset="0"/>
              </a:rPr>
              <a:t/>
            </a:r>
            <a:br>
              <a:rPr lang="en-US"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Name</a:t>
            </a: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Institution</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Date </a:t>
            </a:r>
            <a:endParaRPr lang="en-US" sz="3200" dirty="0">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xmlns="" id="{3991AD8D-0C57-453B-9E47-D67C840DCD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859765"/>
            <a:ext cx="1392272" cy="998233"/>
          </a:xfrm>
          <a:prstGeom prst="rect">
            <a:avLst/>
          </a:prstGeom>
        </p:spPr>
      </p:pic>
    </p:spTree>
    <p:extLst>
      <p:ext uri="{BB962C8B-B14F-4D97-AF65-F5344CB8AC3E}">
        <p14:creationId xmlns:p14="http://schemas.microsoft.com/office/powerpoint/2010/main" val="9201109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6C8120-5CCD-4607-A3A3-EA50B4B5EDD5}"/>
              </a:ext>
            </a:extLst>
          </p:cNvPr>
          <p:cNvSpPr txBox="1"/>
          <p:nvPr/>
        </p:nvSpPr>
        <p:spPr>
          <a:xfrm>
            <a:off x="3631096" y="778445"/>
            <a:ext cx="6149008" cy="523220"/>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Introduction</a:t>
            </a:r>
            <a:endParaRPr lang="en-US" b="1"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7EF907D5-3B1A-4460-8F07-60C5A84010CE}"/>
              </a:ext>
            </a:extLst>
          </p:cNvPr>
          <p:cNvSpPr txBox="1"/>
          <p:nvPr/>
        </p:nvSpPr>
        <p:spPr>
          <a:xfrm>
            <a:off x="1046922" y="1572901"/>
            <a:ext cx="9793356" cy="4247317"/>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Who am I?</a:t>
            </a:r>
          </a:p>
          <a:p>
            <a:r>
              <a:rPr lang="en-US" dirty="0">
                <a:latin typeface="Times New Roman" panose="02020603050405020304" pitchFamily="18" charset="0"/>
                <a:cs typeface="Times New Roman" panose="02020603050405020304" pitchFamily="18" charset="0"/>
              </a:rPr>
              <a:t> </a:t>
            </a:r>
          </a:p>
          <a:p>
            <a:pPr lvl="1"/>
            <a:r>
              <a:rPr lang="en-US" dirty="0">
                <a:latin typeface="Times New Roman" panose="02020603050405020304" pitchFamily="18" charset="0"/>
                <a:cs typeface="Times New Roman" panose="02020603050405020304" pitchFamily="18" charset="0"/>
              </a:rPr>
              <a:t>Professor Sunshinefield</a:t>
            </a:r>
          </a:p>
          <a:p>
            <a:pPr lvl="1"/>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Priority Medical Hospital</a:t>
            </a:r>
          </a:p>
          <a:p>
            <a:pPr lvl="1"/>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HCM specialist</a:t>
            </a:r>
          </a:p>
          <a:p>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My </a:t>
            </a:r>
            <a:r>
              <a:rPr lang="en-US" b="1" dirty="0" smtClean="0">
                <a:latin typeface="Times New Roman" panose="02020603050405020304" pitchFamily="18" charset="0"/>
                <a:cs typeface="Times New Roman" panose="02020603050405020304" pitchFamily="18" charset="0"/>
              </a:rPr>
              <a:t>Experiences</a:t>
            </a:r>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lvl="1"/>
            <a:r>
              <a:rPr lang="en-US" b="0" i="0" dirty="0">
                <a:solidFill>
                  <a:srgbClr val="202124"/>
                </a:solidFill>
                <a:effectLst/>
                <a:latin typeface="Times New Roman" panose="02020603050405020304" pitchFamily="18" charset="0"/>
                <a:cs typeface="Times New Roman" panose="02020603050405020304" pitchFamily="18" charset="0"/>
              </a:rPr>
              <a:t>Chief of </a:t>
            </a:r>
            <a:r>
              <a:rPr lang="en-US" i="0" dirty="0">
                <a:solidFill>
                  <a:srgbClr val="202124"/>
                </a:solidFill>
                <a:effectLst/>
                <a:latin typeface="Times New Roman" panose="02020603050405020304" pitchFamily="18" charset="0"/>
                <a:cs typeface="Times New Roman" panose="02020603050405020304" pitchFamily="18" charset="0"/>
              </a:rPr>
              <a:t>Infection</a:t>
            </a:r>
            <a:r>
              <a:rPr lang="en-US" b="0" i="0" dirty="0">
                <a:solidFill>
                  <a:srgbClr val="202124"/>
                </a:solidFill>
                <a:effectLst/>
                <a:latin typeface="Times New Roman" panose="02020603050405020304" pitchFamily="18" charset="0"/>
                <a:cs typeface="Times New Roman" panose="02020603050405020304" pitchFamily="18" charset="0"/>
              </a:rPr>
              <a:t> control team at </a:t>
            </a:r>
            <a:r>
              <a:rPr lang="en-US" dirty="0">
                <a:latin typeface="Times New Roman" panose="02020603050405020304" pitchFamily="18" charset="0"/>
                <a:cs typeface="Times New Roman" panose="02020603050405020304" pitchFamily="18" charset="0"/>
              </a:rPr>
              <a:t>Priority Medical Hospital</a:t>
            </a:r>
            <a:endParaRPr lang="en-US" b="0" i="0" dirty="0">
              <a:solidFill>
                <a:srgbClr val="202124"/>
              </a:solidFill>
              <a:effectLst/>
              <a:latin typeface="Times New Roman" panose="02020603050405020304" pitchFamily="18" charset="0"/>
              <a:cs typeface="Times New Roman" panose="02020603050405020304" pitchFamily="18" charset="0"/>
            </a:endParaRPr>
          </a:p>
          <a:p>
            <a:pPr lvl="1"/>
            <a:endParaRPr lang="en-US" b="0" i="0" dirty="0">
              <a:solidFill>
                <a:srgbClr val="202124"/>
              </a:solidFill>
              <a:effectLst/>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HCM consultant.</a:t>
            </a:r>
          </a:p>
          <a:p>
            <a:endParaRPr lang="en-US" dirty="0">
              <a:latin typeface="Times New Roman" panose="02020603050405020304" pitchFamily="18" charset="0"/>
              <a:cs typeface="Times New Roman" panose="02020603050405020304" pitchFamily="18" charset="0"/>
            </a:endParaRPr>
          </a:p>
          <a:p>
            <a:endParaRPr lang="en-US" dirty="0"/>
          </a:p>
        </p:txBody>
      </p:sp>
      <p:pic>
        <p:nvPicPr>
          <p:cNvPr id="6" name="Picture 5">
            <a:extLst>
              <a:ext uri="{FF2B5EF4-FFF2-40B4-BE49-F238E27FC236}">
                <a16:creationId xmlns:a16="http://schemas.microsoft.com/office/drawing/2014/main" xmlns="" id="{20250861-4275-4F26-BBC9-751B11E86F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51491" y="4100947"/>
            <a:ext cx="2577090" cy="2680588"/>
          </a:xfrm>
          <a:prstGeom prst="rect">
            <a:avLst/>
          </a:prstGeom>
        </p:spPr>
      </p:pic>
      <p:pic>
        <p:nvPicPr>
          <p:cNvPr id="8" name="Picture 7">
            <a:extLst>
              <a:ext uri="{FF2B5EF4-FFF2-40B4-BE49-F238E27FC236}">
                <a16:creationId xmlns:a16="http://schemas.microsoft.com/office/drawing/2014/main" xmlns="" id="{B56B01EC-2AA9-478A-9F10-26FC85EC0ED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5992868"/>
            <a:ext cx="1206631" cy="865132"/>
          </a:xfrm>
          <a:prstGeom prst="rect">
            <a:avLst/>
          </a:prstGeom>
        </p:spPr>
      </p:pic>
    </p:spTree>
    <p:extLst>
      <p:ext uri="{BB962C8B-B14F-4D97-AF65-F5344CB8AC3E}">
        <p14:creationId xmlns:p14="http://schemas.microsoft.com/office/powerpoint/2010/main" val="294121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BA6F177-95A8-45DF-85BD-1E1DCD502E8D}"/>
              </a:ext>
            </a:extLst>
          </p:cNvPr>
          <p:cNvSpPr txBox="1"/>
          <p:nvPr/>
        </p:nvSpPr>
        <p:spPr>
          <a:xfrm>
            <a:off x="1702191" y="323557"/>
            <a:ext cx="9636369" cy="1107996"/>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The Comparison of State Data to the Hospital’s Data on the Hospital Acquired Infections</a:t>
            </a:r>
          </a:p>
          <a:p>
            <a:endParaRPr lang="en-US" dirty="0"/>
          </a:p>
        </p:txBody>
      </p:sp>
      <p:sp>
        <p:nvSpPr>
          <p:cNvPr id="3" name="TextBox 2">
            <a:extLst>
              <a:ext uri="{FF2B5EF4-FFF2-40B4-BE49-F238E27FC236}">
                <a16:creationId xmlns:a16="http://schemas.microsoft.com/office/drawing/2014/main" xmlns="" id="{CC03C5BD-54DE-4820-B5B6-20CF8F28B500}"/>
              </a:ext>
            </a:extLst>
          </p:cNvPr>
          <p:cNvSpPr txBox="1"/>
          <p:nvPr/>
        </p:nvSpPr>
        <p:spPr>
          <a:xfrm>
            <a:off x="1702191" y="1554663"/>
            <a:ext cx="8307322" cy="4524315"/>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HAIs are thought to cause 1.7 million illnesses and 99 000 deaths per year, according to the Centers for Disease Control (</a:t>
            </a:r>
            <a:r>
              <a:rPr lang="en-US" dirty="0">
                <a:solidFill>
                  <a:srgbClr val="222222"/>
                </a:solidFill>
                <a:latin typeface="Times New Roman" panose="02020603050405020304" pitchFamily="18" charset="0"/>
                <a:cs typeface="Times New Roman" panose="02020603050405020304" pitchFamily="18" charset="0"/>
              </a:rPr>
              <a:t>Zhang, </a:t>
            </a:r>
            <a:r>
              <a:rPr lang="en-US" dirty="0">
                <a:latin typeface="Times New Roman" panose="02020603050405020304" pitchFamily="18" charset="0"/>
                <a:cs typeface="Times New Roman" panose="02020603050405020304" pitchFamily="18" charset="0"/>
              </a:rPr>
              <a:t>2016). The following infections are among them:</a:t>
            </a:r>
          </a:p>
          <a:p>
            <a:endParaRPr lang="en-US" dirty="0" smtClean="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Urinary </a:t>
            </a:r>
            <a:r>
              <a:rPr lang="en-US" dirty="0">
                <a:latin typeface="Times New Roman" panose="02020603050405020304" pitchFamily="18" charset="0"/>
                <a:cs typeface="Times New Roman" panose="02020603050405020304" pitchFamily="18" charset="0"/>
              </a:rPr>
              <a:t>tract infections account for 32% of all healthcare-acquired infections.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Surgical site infections account for 22% of all infections.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Pneumonia accounts for 15% of all cases (lung infections)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Bloodstream infections account for 14% of all infections</a:t>
            </a:r>
            <a:r>
              <a:rPr lang="en-US" dirty="0" smtClean="0">
                <a:latin typeface="Times New Roman" panose="02020603050405020304" pitchFamily="18" charset="0"/>
                <a:cs typeface="Times New Roman" panose="02020603050405020304" pitchFamily="18" charset="0"/>
              </a:rPr>
              <a:t>.</a:t>
            </a:r>
          </a:p>
          <a:p>
            <a:pPr lvl="1"/>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Our hospital data, in comparison to the CDC's data, includes illnesses caused by viral, bacterial, and fungal pathogens; the most common categories include:</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Bloodstream infections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Pneumonia</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Urinary tract infection</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Surgical site infections.</a:t>
            </a:r>
          </a:p>
          <a:p>
            <a:pPr lvl="1"/>
            <a:endParaRPr lang="en-US" dirty="0" smtClean="0">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xmlns="" id="{CEA2847D-4305-473A-9603-60D48CCBB1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68412" y="4672907"/>
            <a:ext cx="2595124" cy="2086158"/>
          </a:xfrm>
          <a:prstGeom prst="rect">
            <a:avLst/>
          </a:prstGeom>
        </p:spPr>
      </p:pic>
      <p:pic>
        <p:nvPicPr>
          <p:cNvPr id="9" name="Picture 8">
            <a:extLst>
              <a:ext uri="{FF2B5EF4-FFF2-40B4-BE49-F238E27FC236}">
                <a16:creationId xmlns:a16="http://schemas.microsoft.com/office/drawing/2014/main" xmlns="" id="{B5EFD373-33C7-4FBE-9011-39BA7175992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5715986"/>
            <a:ext cx="1540063" cy="1104196"/>
          </a:xfrm>
          <a:prstGeom prst="rect">
            <a:avLst/>
          </a:prstGeom>
        </p:spPr>
      </p:pic>
    </p:spTree>
    <p:extLst>
      <p:ext uri="{BB962C8B-B14F-4D97-AF65-F5344CB8AC3E}">
        <p14:creationId xmlns:p14="http://schemas.microsoft.com/office/powerpoint/2010/main" val="2337820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3FBBE41-E8FD-4492-BA9E-E58A18D199D8}"/>
              </a:ext>
            </a:extLst>
          </p:cNvPr>
          <p:cNvSpPr txBox="1"/>
          <p:nvPr/>
        </p:nvSpPr>
        <p:spPr>
          <a:xfrm>
            <a:off x="450166" y="520505"/>
            <a:ext cx="11240086" cy="707886"/>
          </a:xfrm>
          <a:prstGeom prst="rect">
            <a:avLst/>
          </a:prstGeom>
          <a:no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Surveillance of Healthcare associated infections.</a:t>
            </a:r>
          </a:p>
          <a:p>
            <a:pPr algn="ctr"/>
            <a:endParaRPr lang="en-US" sz="20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359D23F8-1A2E-4905-AB41-C0644B3E3452}"/>
              </a:ext>
            </a:extLst>
          </p:cNvPr>
          <p:cNvSpPr txBox="1"/>
          <p:nvPr/>
        </p:nvSpPr>
        <p:spPr>
          <a:xfrm>
            <a:off x="1559166" y="1440294"/>
            <a:ext cx="7413674" cy="3693319"/>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is the first performance goal that the committee is mandated to do.</a:t>
            </a:r>
          </a:p>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Surveillance the systematic collecting, analysis, interpretation, and dissemination of data about the occurrence of HAIs in a specific patient </a:t>
            </a:r>
            <a:r>
              <a:rPr lang="en-US" dirty="0" smtClean="0">
                <a:latin typeface="Times New Roman" panose="02020603050405020304" pitchFamily="18" charset="0"/>
                <a:cs typeface="Times New Roman" panose="02020603050405020304" pitchFamily="18" charset="0"/>
              </a:rPr>
              <a:t>population (</a:t>
            </a:r>
            <a:r>
              <a:rPr lang="en-US" dirty="0" err="1">
                <a:latin typeface="Times New Roman" panose="02020603050405020304" pitchFamily="18" charset="0"/>
                <a:cs typeface="Times New Roman" panose="02020603050405020304" pitchFamily="18" charset="0"/>
              </a:rPr>
              <a:t>Talaat</a:t>
            </a:r>
            <a:r>
              <a:rPr lang="en-US" dirty="0" smtClean="0">
                <a:latin typeface="Times New Roman" panose="02020603050405020304" pitchFamily="18" charset="0"/>
                <a:cs typeface="Times New Roman" panose="02020603050405020304" pitchFamily="18" charset="0"/>
              </a:rPr>
              <a:t>, 2016)</a:t>
            </a:r>
            <a:endParaRPr lang="en-US"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committee is responsible for ensuring active surveillance in all areas of risk, including:</a:t>
            </a: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Intensive </a:t>
            </a:r>
            <a:r>
              <a:rPr lang="en-US" dirty="0">
                <a:latin typeface="Times New Roman" panose="02020603050405020304" pitchFamily="18" charset="0"/>
                <a:cs typeface="Times New Roman" panose="02020603050405020304" pitchFamily="18" charset="0"/>
              </a:rPr>
              <a:t>care units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Operation theatres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Transfusion service units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Central Sterile Services Department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Dialysis unit</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Food handlers.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Burns units</a:t>
            </a:r>
          </a:p>
        </p:txBody>
      </p:sp>
      <p:pic>
        <p:nvPicPr>
          <p:cNvPr id="7" name="Picture 6">
            <a:extLst>
              <a:ext uri="{FF2B5EF4-FFF2-40B4-BE49-F238E27FC236}">
                <a16:creationId xmlns:a16="http://schemas.microsoft.com/office/drawing/2014/main" xmlns="" id="{2AE82839-4A4E-4550-99A6-5A72ADA565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72841" y="3312624"/>
            <a:ext cx="2717412" cy="3041682"/>
          </a:xfrm>
          <a:prstGeom prst="rect">
            <a:avLst/>
          </a:prstGeom>
        </p:spPr>
      </p:pic>
      <p:pic>
        <p:nvPicPr>
          <p:cNvPr id="9" name="Picture 8">
            <a:extLst>
              <a:ext uri="{FF2B5EF4-FFF2-40B4-BE49-F238E27FC236}">
                <a16:creationId xmlns:a16="http://schemas.microsoft.com/office/drawing/2014/main" xmlns="" id="{C5838127-6CFE-432F-94A3-E19B8431F19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5803338"/>
            <a:ext cx="1253765" cy="898926"/>
          </a:xfrm>
          <a:prstGeom prst="rect">
            <a:avLst/>
          </a:prstGeom>
        </p:spPr>
      </p:pic>
    </p:spTree>
    <p:extLst>
      <p:ext uri="{BB962C8B-B14F-4D97-AF65-F5344CB8AC3E}">
        <p14:creationId xmlns:p14="http://schemas.microsoft.com/office/powerpoint/2010/main" val="2794059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415E979-1139-449B-8534-6BDA2405CF3A}"/>
              </a:ext>
            </a:extLst>
          </p:cNvPr>
          <p:cNvSpPr txBox="1"/>
          <p:nvPr/>
        </p:nvSpPr>
        <p:spPr>
          <a:xfrm>
            <a:off x="760911" y="837364"/>
            <a:ext cx="8713694" cy="400110"/>
          </a:xfrm>
          <a:prstGeom prst="rect">
            <a:avLst/>
          </a:prstGeom>
          <a:no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Hospital Outbreak </a:t>
            </a:r>
            <a:r>
              <a:rPr lang="en-US" sz="2000" b="1" dirty="0" smtClean="0">
                <a:latin typeface="Times New Roman" panose="02020603050405020304" pitchFamily="18" charset="0"/>
                <a:cs typeface="Times New Roman" panose="02020603050405020304" pitchFamily="18" charset="0"/>
              </a:rPr>
              <a:t>Management</a:t>
            </a:r>
            <a:endParaRPr lang="en-US" dirty="0"/>
          </a:p>
        </p:txBody>
      </p:sp>
      <p:sp>
        <p:nvSpPr>
          <p:cNvPr id="4" name="TextBox 3">
            <a:extLst>
              <a:ext uri="{FF2B5EF4-FFF2-40B4-BE49-F238E27FC236}">
                <a16:creationId xmlns:a16="http://schemas.microsoft.com/office/drawing/2014/main" xmlns="" id="{7AC1ED36-9010-472D-95F9-8784B05D2BCE}"/>
              </a:ext>
            </a:extLst>
          </p:cNvPr>
          <p:cNvSpPr txBox="1"/>
          <p:nvPr/>
        </p:nvSpPr>
        <p:spPr>
          <a:xfrm>
            <a:off x="1470844" y="1537971"/>
            <a:ext cx="8003761" cy="2308324"/>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is the second performance goal of the committee.</a:t>
            </a:r>
          </a:p>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management of the epidemic entails identifying the source of illness and putting in place measures to stop it from spreading further(</a:t>
            </a:r>
            <a:r>
              <a:rPr lang="en-US" dirty="0">
                <a:solidFill>
                  <a:srgbClr val="222222"/>
                </a:solidFill>
                <a:latin typeface="Times New Roman" panose="02020603050405020304" pitchFamily="18" charset="0"/>
                <a:cs typeface="Times New Roman" panose="02020603050405020304" pitchFamily="18" charset="0"/>
              </a:rPr>
              <a:t>Elliott, </a:t>
            </a:r>
            <a:r>
              <a:rPr lang="en-US" dirty="0">
                <a:latin typeface="Times New Roman" panose="02020603050405020304" pitchFamily="18" charset="0"/>
                <a:cs typeface="Times New Roman" panose="02020603050405020304" pitchFamily="18" charset="0"/>
              </a:rPr>
              <a:t>2020).</a:t>
            </a:r>
          </a:p>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Outbreak  management by the committee involves the following activities:</a:t>
            </a: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Immediate </a:t>
            </a:r>
            <a:r>
              <a:rPr lang="en-US" dirty="0">
                <a:latin typeface="Times New Roman" panose="02020603050405020304" pitchFamily="18" charset="0"/>
                <a:cs typeface="Times New Roman" panose="02020603050405020304" pitchFamily="18" charset="0"/>
              </a:rPr>
              <a:t>control measures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Microbiological study</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Specific control measures</a:t>
            </a:r>
          </a:p>
          <a:p>
            <a:pPr marL="742950" lvl="1"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Evaluation of efficacy of control measur</a:t>
            </a:r>
            <a:r>
              <a:rPr lang="en-US" dirty="0"/>
              <a:t>es.</a:t>
            </a:r>
          </a:p>
        </p:txBody>
      </p:sp>
      <p:pic>
        <p:nvPicPr>
          <p:cNvPr id="6" name="Picture 5">
            <a:extLst>
              <a:ext uri="{FF2B5EF4-FFF2-40B4-BE49-F238E27FC236}">
                <a16:creationId xmlns:a16="http://schemas.microsoft.com/office/drawing/2014/main" xmlns="" id="{173C0BA3-EDF0-47B5-9B6B-9C25EF847E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828" y="5670446"/>
            <a:ext cx="1656325" cy="1187554"/>
          </a:xfrm>
          <a:prstGeom prst="rect">
            <a:avLst/>
          </a:prstGeom>
        </p:spPr>
      </p:pic>
    </p:spTree>
    <p:extLst>
      <p:ext uri="{BB962C8B-B14F-4D97-AF65-F5344CB8AC3E}">
        <p14:creationId xmlns:p14="http://schemas.microsoft.com/office/powerpoint/2010/main" val="2630969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295439C-A036-4AB7-A1A2-1A5C7EE16F45}"/>
              </a:ext>
            </a:extLst>
          </p:cNvPr>
          <p:cNvSpPr txBox="1"/>
          <p:nvPr/>
        </p:nvSpPr>
        <p:spPr>
          <a:xfrm>
            <a:off x="1452282" y="470647"/>
            <a:ext cx="9749118" cy="677108"/>
          </a:xfrm>
          <a:prstGeom prst="rect">
            <a:avLst/>
          </a:prstGeom>
          <a:no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Infection Control Processes</a:t>
            </a:r>
            <a:r>
              <a:rPr lang="en-US" dirty="0"/>
              <a:t>.</a:t>
            </a:r>
          </a:p>
          <a:p>
            <a:pPr algn="ctr"/>
            <a:endParaRPr lang="en-US" dirty="0"/>
          </a:p>
        </p:txBody>
      </p:sp>
      <p:sp>
        <p:nvSpPr>
          <p:cNvPr id="4" name="TextBox 3">
            <a:extLst>
              <a:ext uri="{FF2B5EF4-FFF2-40B4-BE49-F238E27FC236}">
                <a16:creationId xmlns:a16="http://schemas.microsoft.com/office/drawing/2014/main" xmlns="" id="{FAD58131-138E-496B-ACE2-7A1CEDDE24DF}"/>
              </a:ext>
            </a:extLst>
          </p:cNvPr>
          <p:cNvSpPr txBox="1"/>
          <p:nvPr/>
        </p:nvSpPr>
        <p:spPr>
          <a:xfrm>
            <a:off x="1764949" y="1281100"/>
            <a:ext cx="7483602" cy="3970318"/>
          </a:xfrm>
          <a:prstGeom prst="rect">
            <a:avLst/>
          </a:prstGeom>
          <a:noFill/>
        </p:spPr>
        <p:txBody>
          <a:bodyPr wrap="square" rtlCol="0">
            <a:spAutoFit/>
          </a:bodyPr>
          <a:lstStyle/>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is the third the performance goal of the committee.</a:t>
            </a:r>
          </a:p>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Infection control procedures entail developing standard safeguards to decrease the risk of microorganism transmission in the hospital from both recognized and unknown sources of infection.</a:t>
            </a:r>
          </a:p>
          <a:p>
            <a:pPr marL="285750" indent="-285750">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Standard Precautions Requirements are:</a:t>
            </a:r>
          </a:p>
          <a:p>
            <a:r>
              <a:rPr lang="en-US" dirty="0" smtClean="0">
                <a:latin typeface="Times New Roman" panose="02020603050405020304" pitchFamily="18" charset="0"/>
                <a:cs typeface="Times New Roman" panose="02020603050405020304" pitchFamily="18" charset="0"/>
              </a:rPr>
              <a:t>Hand </a:t>
            </a:r>
            <a:r>
              <a:rPr lang="en-US" dirty="0">
                <a:latin typeface="Times New Roman" panose="02020603050405020304" pitchFamily="18" charset="0"/>
                <a:cs typeface="Times New Roman" panose="02020603050405020304" pitchFamily="18" charset="0"/>
              </a:rPr>
              <a:t>hygiene</a:t>
            </a:r>
          </a:p>
          <a:p>
            <a:r>
              <a:rPr lang="en-US" dirty="0">
                <a:latin typeface="Times New Roman" panose="02020603050405020304" pitchFamily="18" charset="0"/>
                <a:cs typeface="Times New Roman" panose="02020603050405020304" pitchFamily="18" charset="0"/>
              </a:rPr>
              <a:t>Personal protective equipment such as</a:t>
            </a:r>
            <a:r>
              <a:rPr lang="en-US" dirty="0" smtClean="0">
                <a:latin typeface="Times New Roman" panose="02020603050405020304" pitchFamily="18" charset="0"/>
                <a:cs typeface="Times New Roman" panose="02020603050405020304" pitchFamily="18" charset="0"/>
              </a:rPr>
              <a:t>:</a:t>
            </a:r>
          </a:p>
          <a:p>
            <a:pPr marL="800100" lvl="1" indent="-342900">
              <a:buFont typeface="+mj-lt"/>
              <a:buAutoNum type="arabicPeriod"/>
            </a:pPr>
            <a:r>
              <a:rPr lang="en-US" dirty="0" smtClean="0">
                <a:latin typeface="Times New Roman" panose="02020603050405020304" pitchFamily="18" charset="0"/>
                <a:cs typeface="Times New Roman" panose="02020603050405020304" pitchFamily="18" charset="0"/>
              </a:rPr>
              <a:t>Use </a:t>
            </a:r>
            <a:r>
              <a:rPr lang="en-US" dirty="0">
                <a:latin typeface="Times New Roman" panose="02020603050405020304" pitchFamily="18" charset="0"/>
                <a:cs typeface="Times New Roman" panose="02020603050405020304" pitchFamily="18" charset="0"/>
              </a:rPr>
              <a:t>of gloves</a:t>
            </a:r>
          </a:p>
          <a:p>
            <a:pPr marL="800100" lvl="1" indent="-342900">
              <a:buFont typeface="+mj-lt"/>
              <a:buAutoNum type="arabicPeriod"/>
            </a:pPr>
            <a:r>
              <a:rPr lang="en-US" dirty="0">
                <a:latin typeface="Times New Roman" panose="02020603050405020304" pitchFamily="18" charset="0"/>
                <a:cs typeface="Times New Roman" panose="02020603050405020304" pitchFamily="18" charset="0"/>
              </a:rPr>
              <a:t>Face masks, eye protection and face shield</a:t>
            </a:r>
          </a:p>
          <a:p>
            <a:pPr marL="800100" lvl="1" indent="-342900">
              <a:buFont typeface="+mj-lt"/>
              <a:buAutoNum type="arabicPeriod"/>
            </a:pPr>
            <a:r>
              <a:rPr lang="en-US" dirty="0">
                <a:latin typeface="Times New Roman" panose="02020603050405020304" pitchFamily="18" charset="0"/>
                <a:cs typeface="Times New Roman" panose="02020603050405020304" pitchFamily="18" charset="0"/>
              </a:rPr>
              <a:t>Gown or Apron</a:t>
            </a: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p:txBody>
      </p:sp>
      <p:pic>
        <p:nvPicPr>
          <p:cNvPr id="7" name="Picture 6">
            <a:extLst>
              <a:ext uri="{FF2B5EF4-FFF2-40B4-BE49-F238E27FC236}">
                <a16:creationId xmlns:a16="http://schemas.microsoft.com/office/drawing/2014/main" xmlns="" id="{32F195B2-56B1-4939-A5C8-1706421E64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9663369">
            <a:off x="7204041" y="3544477"/>
            <a:ext cx="4442114" cy="2855645"/>
          </a:xfrm>
          <a:prstGeom prst="rect">
            <a:avLst/>
          </a:prstGeom>
        </p:spPr>
      </p:pic>
      <p:pic>
        <p:nvPicPr>
          <p:cNvPr id="9" name="Picture 8">
            <a:extLst>
              <a:ext uri="{FF2B5EF4-FFF2-40B4-BE49-F238E27FC236}">
                <a16:creationId xmlns:a16="http://schemas.microsoft.com/office/drawing/2014/main" xmlns="" id="{F3019401-6D35-402F-B93C-11B7D443D8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5788058"/>
            <a:ext cx="1334513" cy="956820"/>
          </a:xfrm>
          <a:prstGeom prst="rect">
            <a:avLst/>
          </a:prstGeom>
        </p:spPr>
      </p:pic>
    </p:spTree>
    <p:extLst>
      <p:ext uri="{BB962C8B-B14F-4D97-AF65-F5344CB8AC3E}">
        <p14:creationId xmlns:p14="http://schemas.microsoft.com/office/powerpoint/2010/main" val="3904724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212AA29-46D1-416D-8E68-FB0FCDD06347}"/>
              </a:ext>
            </a:extLst>
          </p:cNvPr>
          <p:cNvSpPr txBox="1"/>
          <p:nvPr/>
        </p:nvSpPr>
        <p:spPr>
          <a:xfrm>
            <a:off x="1281952" y="573617"/>
            <a:ext cx="10071847" cy="707886"/>
          </a:xfrm>
          <a:prstGeom prst="rect">
            <a:avLst/>
          </a:prstGeom>
          <a:no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Conclusion</a:t>
            </a:r>
          </a:p>
          <a:p>
            <a:pPr algn="ctr"/>
            <a:endParaRPr lang="en-US" sz="2000" b="1"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460E2ECB-9B90-4A90-92F7-8B9435FDC8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414" y="5822159"/>
            <a:ext cx="1253765" cy="898926"/>
          </a:xfrm>
          <a:prstGeom prst="rect">
            <a:avLst/>
          </a:prstGeom>
        </p:spPr>
      </p:pic>
      <p:sp>
        <p:nvSpPr>
          <p:cNvPr id="5" name="Content Placeholder 4"/>
          <p:cNvSpPr>
            <a:spLocks noGrp="1"/>
          </p:cNvSpPr>
          <p:nvPr>
            <p:ph idx="1"/>
          </p:nvPr>
        </p:nvSpPr>
        <p:spPr>
          <a:xfrm>
            <a:off x="838200" y="1825625"/>
            <a:ext cx="10515600" cy="3490294"/>
          </a:xfrm>
        </p:spPr>
        <p:txBody>
          <a:bodyPr>
            <a:normAutofit/>
          </a:bodyPr>
          <a:lstStyle/>
          <a:p>
            <a:pPr marL="285750" indent="-285750"/>
            <a:r>
              <a:rPr lang="en-US" sz="2400" dirty="0">
                <a:latin typeface="Times New Roman" panose="02020603050405020304" pitchFamily="18" charset="0"/>
                <a:cs typeface="Times New Roman" panose="02020603050405020304" pitchFamily="18" charset="0"/>
              </a:rPr>
              <a:t>Healthcare-acquired infections (HAIs), are Infections obtained while seeking treatment for medical or surgical disorders</a:t>
            </a:r>
          </a:p>
          <a:p>
            <a:pPr marL="285750" indent="-285750"/>
            <a:r>
              <a:rPr lang="en-US" sz="2400" dirty="0">
                <a:latin typeface="Times New Roman" panose="02020603050405020304" pitchFamily="18" charset="0"/>
                <a:cs typeface="Times New Roman" panose="02020603050405020304" pitchFamily="18" charset="0"/>
              </a:rPr>
              <a:t>Blood stream infections, pneumonia, urinary tract infection and Surgical site infections are the most common categories of HAIs.</a:t>
            </a:r>
          </a:p>
          <a:p>
            <a:pPr marL="285750" indent="-285750"/>
            <a:r>
              <a:rPr lang="en-US" sz="2400" dirty="0">
                <a:latin typeface="Times New Roman" panose="02020603050405020304" pitchFamily="18" charset="0"/>
                <a:cs typeface="Times New Roman" panose="02020603050405020304" pitchFamily="18" charset="0"/>
              </a:rPr>
              <a:t>The committee’s purpose is to prevent, manage, and track hospital acquired infection.</a:t>
            </a:r>
          </a:p>
          <a:p>
            <a:endParaRPr lang="en-US" sz="2400" b="1" dirty="0"/>
          </a:p>
          <a:p>
            <a:endParaRPr lang="en-US" sz="2400" dirty="0"/>
          </a:p>
        </p:txBody>
      </p:sp>
    </p:spTree>
    <p:extLst>
      <p:ext uri="{BB962C8B-B14F-4D97-AF65-F5344CB8AC3E}">
        <p14:creationId xmlns:p14="http://schemas.microsoft.com/office/powerpoint/2010/main" val="2005703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529F5A6-C471-46B1-B144-A6DE38FE693E}"/>
              </a:ext>
            </a:extLst>
          </p:cNvPr>
          <p:cNvSpPr txBox="1"/>
          <p:nvPr/>
        </p:nvSpPr>
        <p:spPr>
          <a:xfrm>
            <a:off x="996696" y="1216152"/>
            <a:ext cx="10570464" cy="3970318"/>
          </a:xfrm>
          <a:prstGeom prst="rect">
            <a:avLst/>
          </a:prstGeom>
          <a:noFill/>
        </p:spPr>
        <p:txBody>
          <a:bodyPr wrap="square" rtlCol="0">
            <a:spAutoFit/>
          </a:bodyPr>
          <a:lstStyle/>
          <a:p>
            <a:pPr algn="ctr"/>
            <a:r>
              <a:rPr lang="en-US" b="1" dirty="0">
                <a:latin typeface="Times New Roman" panose="02020603050405020304" pitchFamily="18" charset="0"/>
                <a:cs typeface="Times New Roman" panose="02020603050405020304" pitchFamily="18" charset="0"/>
              </a:rPr>
              <a:t>References</a:t>
            </a:r>
          </a:p>
          <a:p>
            <a:pPr algn="ctr"/>
            <a:endParaRPr lang="en-US" b="1" dirty="0">
              <a:latin typeface="Times New Roman" panose="02020603050405020304" pitchFamily="18" charset="0"/>
              <a:cs typeface="Times New Roman" panose="02020603050405020304" pitchFamily="18" charset="0"/>
            </a:endParaRPr>
          </a:p>
          <a:p>
            <a:pPr indent="-457200"/>
            <a:r>
              <a:rPr lang="en-US" dirty="0">
                <a:solidFill>
                  <a:srgbClr val="222222"/>
                </a:solidFill>
                <a:latin typeface="Times New Roman" panose="02020603050405020304" pitchFamily="18" charset="0"/>
                <a:cs typeface="Times New Roman" panose="02020603050405020304" pitchFamily="18" charset="0"/>
              </a:rPr>
              <a:t>Elliott, T. M., Lee, X. J., </a:t>
            </a:r>
            <a:r>
              <a:rPr lang="en-US" dirty="0" err="1">
                <a:solidFill>
                  <a:srgbClr val="222222"/>
                </a:solidFill>
                <a:latin typeface="Times New Roman" panose="02020603050405020304" pitchFamily="18" charset="0"/>
                <a:cs typeface="Times New Roman" panose="02020603050405020304" pitchFamily="18" charset="0"/>
              </a:rPr>
              <a:t>Foeglein</a:t>
            </a:r>
            <a:r>
              <a:rPr lang="en-US" dirty="0">
                <a:solidFill>
                  <a:srgbClr val="222222"/>
                </a:solidFill>
                <a:latin typeface="Times New Roman" panose="02020603050405020304" pitchFamily="18" charset="0"/>
                <a:cs typeface="Times New Roman" panose="02020603050405020304" pitchFamily="18" charset="0"/>
              </a:rPr>
              <a:t>, A., Harris, P. N., &amp; Gordon, L. G. (2020). A hybrid simulation model approach to examine bacterial genome sequencing during a hospital outbreak. </a:t>
            </a:r>
            <a:r>
              <a:rPr lang="en-US" i="1" dirty="0">
                <a:solidFill>
                  <a:srgbClr val="222222"/>
                </a:solidFill>
                <a:latin typeface="Times New Roman" panose="02020603050405020304" pitchFamily="18" charset="0"/>
                <a:cs typeface="Times New Roman" panose="02020603050405020304" pitchFamily="18" charset="0"/>
              </a:rPr>
              <a:t>BMC infectious diseases</a:t>
            </a:r>
            <a:r>
              <a:rPr lang="en-US" dirty="0">
                <a:solidFill>
                  <a:srgbClr val="222222"/>
                </a:solidFill>
                <a:latin typeface="Times New Roman" panose="02020603050405020304" pitchFamily="18" charset="0"/>
                <a:cs typeface="Times New Roman" panose="02020603050405020304" pitchFamily="18" charset="0"/>
              </a:rPr>
              <a:t>, </a:t>
            </a:r>
            <a:r>
              <a:rPr lang="en-US" i="1" dirty="0">
                <a:solidFill>
                  <a:srgbClr val="222222"/>
                </a:solidFill>
                <a:latin typeface="Times New Roman" panose="02020603050405020304" pitchFamily="18" charset="0"/>
                <a:cs typeface="Times New Roman" panose="02020603050405020304" pitchFamily="18" charset="0"/>
              </a:rPr>
              <a:t>20</a:t>
            </a:r>
            <a:r>
              <a:rPr lang="en-US" dirty="0">
                <a:solidFill>
                  <a:srgbClr val="222222"/>
                </a:solidFill>
                <a:latin typeface="Times New Roman" panose="02020603050405020304" pitchFamily="18" charset="0"/>
                <a:cs typeface="Times New Roman" panose="02020603050405020304" pitchFamily="18" charset="0"/>
              </a:rPr>
              <a:t>(1), 72.</a:t>
            </a:r>
          </a:p>
          <a:p>
            <a:pPr indent="-457200"/>
            <a:r>
              <a:rPr lang="en-US" dirty="0" err="1">
                <a:solidFill>
                  <a:srgbClr val="222222"/>
                </a:solidFill>
                <a:latin typeface="Times New Roman" panose="02020603050405020304" pitchFamily="18" charset="0"/>
                <a:cs typeface="Times New Roman" panose="02020603050405020304" pitchFamily="18" charset="0"/>
              </a:rPr>
              <a:t>Talaat</a:t>
            </a:r>
            <a:r>
              <a:rPr lang="en-US" dirty="0">
                <a:solidFill>
                  <a:srgbClr val="222222"/>
                </a:solidFill>
                <a:latin typeface="Times New Roman" panose="02020603050405020304" pitchFamily="18" charset="0"/>
                <a:cs typeface="Times New Roman" panose="02020603050405020304" pitchFamily="18" charset="0"/>
              </a:rPr>
              <a:t>, M., El-</a:t>
            </a:r>
            <a:r>
              <a:rPr lang="en-US" dirty="0" err="1">
                <a:solidFill>
                  <a:srgbClr val="222222"/>
                </a:solidFill>
                <a:latin typeface="Times New Roman" panose="02020603050405020304" pitchFamily="18" charset="0"/>
                <a:cs typeface="Times New Roman" panose="02020603050405020304" pitchFamily="18" charset="0"/>
              </a:rPr>
              <a:t>Shokry</a:t>
            </a:r>
            <a:r>
              <a:rPr lang="en-US" dirty="0">
                <a:solidFill>
                  <a:srgbClr val="222222"/>
                </a:solidFill>
                <a:latin typeface="Times New Roman" panose="02020603050405020304" pitchFamily="18" charset="0"/>
                <a:cs typeface="Times New Roman" panose="02020603050405020304" pitchFamily="18" charset="0"/>
              </a:rPr>
              <a:t>, M., El-</a:t>
            </a:r>
            <a:r>
              <a:rPr lang="en-US" dirty="0" err="1">
                <a:solidFill>
                  <a:srgbClr val="222222"/>
                </a:solidFill>
                <a:latin typeface="Times New Roman" panose="02020603050405020304" pitchFamily="18" charset="0"/>
                <a:cs typeface="Times New Roman" panose="02020603050405020304" pitchFamily="18" charset="0"/>
              </a:rPr>
              <a:t>Kholy</a:t>
            </a:r>
            <a:r>
              <a:rPr lang="en-US" dirty="0">
                <a:solidFill>
                  <a:srgbClr val="222222"/>
                </a:solidFill>
                <a:latin typeface="Times New Roman" panose="02020603050405020304" pitchFamily="18" charset="0"/>
                <a:cs typeface="Times New Roman" panose="02020603050405020304" pitchFamily="18" charset="0"/>
              </a:rPr>
              <a:t>, J., Ismail, G., </a:t>
            </a:r>
            <a:r>
              <a:rPr lang="en-US" dirty="0" err="1">
                <a:solidFill>
                  <a:srgbClr val="222222"/>
                </a:solidFill>
                <a:latin typeface="Times New Roman" panose="02020603050405020304" pitchFamily="18" charset="0"/>
                <a:cs typeface="Times New Roman" panose="02020603050405020304" pitchFamily="18" charset="0"/>
              </a:rPr>
              <a:t>Kotb</a:t>
            </a:r>
            <a:r>
              <a:rPr lang="en-US" dirty="0">
                <a:solidFill>
                  <a:srgbClr val="222222"/>
                </a:solidFill>
                <a:latin typeface="Times New Roman" panose="02020603050405020304" pitchFamily="18" charset="0"/>
                <a:cs typeface="Times New Roman" panose="02020603050405020304" pitchFamily="18" charset="0"/>
              </a:rPr>
              <a:t>, S., Hafez, S., ... &amp; </a:t>
            </a:r>
            <a:r>
              <a:rPr lang="en-US" dirty="0" err="1">
                <a:solidFill>
                  <a:srgbClr val="222222"/>
                </a:solidFill>
                <a:latin typeface="Times New Roman" panose="02020603050405020304" pitchFamily="18" charset="0"/>
                <a:cs typeface="Times New Roman" panose="02020603050405020304" pitchFamily="18" charset="0"/>
              </a:rPr>
              <a:t>Lessa</a:t>
            </a:r>
            <a:r>
              <a:rPr lang="en-US" dirty="0">
                <a:solidFill>
                  <a:srgbClr val="222222"/>
                </a:solidFill>
                <a:latin typeface="Times New Roman" panose="02020603050405020304" pitchFamily="18" charset="0"/>
                <a:cs typeface="Times New Roman" panose="02020603050405020304" pitchFamily="18" charset="0"/>
              </a:rPr>
              <a:t>, F. C. (2016). National surveillance of health care–associated infections in Egypt: developing a sustainable program in a resource-limited country. </a:t>
            </a:r>
            <a:r>
              <a:rPr lang="en-US" i="1" dirty="0">
                <a:solidFill>
                  <a:srgbClr val="222222"/>
                </a:solidFill>
                <a:latin typeface="Times New Roman" panose="02020603050405020304" pitchFamily="18" charset="0"/>
                <a:cs typeface="Times New Roman" panose="02020603050405020304" pitchFamily="18" charset="0"/>
              </a:rPr>
              <a:t>American journal of infection control</a:t>
            </a:r>
            <a:r>
              <a:rPr lang="en-US" dirty="0">
                <a:solidFill>
                  <a:srgbClr val="222222"/>
                </a:solidFill>
                <a:latin typeface="Times New Roman" panose="02020603050405020304" pitchFamily="18" charset="0"/>
                <a:cs typeface="Times New Roman" panose="02020603050405020304" pitchFamily="18" charset="0"/>
              </a:rPr>
              <a:t>, </a:t>
            </a:r>
            <a:r>
              <a:rPr lang="en-US" i="1" dirty="0">
                <a:solidFill>
                  <a:srgbClr val="222222"/>
                </a:solidFill>
                <a:latin typeface="Times New Roman" panose="02020603050405020304" pitchFamily="18" charset="0"/>
                <a:cs typeface="Times New Roman" panose="02020603050405020304" pitchFamily="18" charset="0"/>
              </a:rPr>
              <a:t>44</a:t>
            </a:r>
            <a:r>
              <a:rPr lang="en-US" dirty="0">
                <a:solidFill>
                  <a:srgbClr val="222222"/>
                </a:solidFill>
                <a:latin typeface="Times New Roman" panose="02020603050405020304" pitchFamily="18" charset="0"/>
                <a:cs typeface="Times New Roman" panose="02020603050405020304" pitchFamily="18" charset="0"/>
              </a:rPr>
              <a:t>(11), 1296-1301.</a:t>
            </a:r>
          </a:p>
          <a:p>
            <a:pPr indent="-457200"/>
            <a:r>
              <a:rPr lang="en-US" b="0" i="0" dirty="0" smtClean="0">
                <a:solidFill>
                  <a:srgbClr val="222222"/>
                </a:solidFill>
                <a:effectLst/>
                <a:latin typeface="Times New Roman" panose="02020603050405020304" pitchFamily="18" charset="0"/>
                <a:cs typeface="Times New Roman" panose="02020603050405020304" pitchFamily="18" charset="0"/>
              </a:rPr>
              <a:t>Zhang</a:t>
            </a:r>
            <a:r>
              <a:rPr lang="en-US" b="0" i="0" dirty="0">
                <a:solidFill>
                  <a:srgbClr val="222222"/>
                </a:solidFill>
                <a:effectLst/>
                <a:latin typeface="Times New Roman" panose="02020603050405020304" pitchFamily="18" charset="0"/>
                <a:cs typeface="Times New Roman" panose="02020603050405020304" pitchFamily="18" charset="0"/>
              </a:rPr>
              <a:t>, S., Palazuelos-Munoz, S., Balsells, E. M., Nair, H., Chit, A., &amp; Kyaw, M. H. (2016). Cost of hospital management of Clostridium difficile infection in United States—a meta-analysis and modelling study. </a:t>
            </a:r>
            <a:r>
              <a:rPr lang="en-US" b="0" i="1" dirty="0">
                <a:solidFill>
                  <a:srgbClr val="222222"/>
                </a:solidFill>
                <a:effectLst/>
                <a:latin typeface="Times New Roman" panose="02020603050405020304" pitchFamily="18" charset="0"/>
                <a:cs typeface="Times New Roman" panose="02020603050405020304" pitchFamily="18" charset="0"/>
              </a:rPr>
              <a:t>BMC infectious diseases</a:t>
            </a:r>
            <a:r>
              <a:rPr lang="en-US" b="0" i="0" dirty="0">
                <a:solidFill>
                  <a:srgbClr val="222222"/>
                </a:solidFill>
                <a:effectLst/>
                <a:latin typeface="Times New Roman" panose="02020603050405020304" pitchFamily="18" charset="0"/>
                <a:cs typeface="Times New Roman" panose="02020603050405020304" pitchFamily="18" charset="0"/>
              </a:rPr>
              <a:t>, </a:t>
            </a:r>
            <a:r>
              <a:rPr lang="en-US" b="0" i="1" dirty="0">
                <a:solidFill>
                  <a:srgbClr val="222222"/>
                </a:solidFill>
                <a:effectLst/>
                <a:latin typeface="Times New Roman" panose="02020603050405020304" pitchFamily="18" charset="0"/>
                <a:cs typeface="Times New Roman" panose="02020603050405020304" pitchFamily="18" charset="0"/>
              </a:rPr>
              <a:t>16</a:t>
            </a:r>
            <a:r>
              <a:rPr lang="en-US" b="0" i="0" dirty="0">
                <a:solidFill>
                  <a:srgbClr val="222222"/>
                </a:solidFill>
                <a:effectLst/>
                <a:latin typeface="Times New Roman" panose="02020603050405020304" pitchFamily="18" charset="0"/>
                <a:cs typeface="Times New Roman" panose="02020603050405020304" pitchFamily="18" charset="0"/>
              </a:rPr>
              <a:t>(1), 1-18.</a:t>
            </a:r>
          </a:p>
          <a:p>
            <a:pPr indent="-457200"/>
            <a:endParaRPr lang="en-US" b="0" i="0" dirty="0">
              <a:solidFill>
                <a:srgbClr val="222222"/>
              </a:solidFill>
              <a:effectLst/>
              <a:latin typeface="Times New Roman" panose="02020603050405020304" pitchFamily="18" charset="0"/>
              <a:cs typeface="Times New Roman" panose="02020603050405020304" pitchFamily="18" charset="0"/>
            </a:endParaRPr>
          </a:p>
          <a:p>
            <a:pPr indent="-457200"/>
            <a:endParaRPr lang="en-US" b="0" i="0" dirty="0">
              <a:solidFill>
                <a:srgbClr val="222222"/>
              </a:solidFill>
              <a:effectLst/>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0318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477</TotalTime>
  <Words>1193</Words>
  <Application>Microsoft Office PowerPoint</Application>
  <PresentationFormat>Widescreen</PresentationFormat>
  <Paragraphs>80</Paragraphs>
  <Slides>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Hospital Acquired infections Name Institution Date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Hospital Acquired infections</dc:title>
  <dc:creator>254717122591</dc:creator>
  <cp:lastModifiedBy>GEOFF</cp:lastModifiedBy>
  <cp:revision>42</cp:revision>
  <dcterms:created xsi:type="dcterms:W3CDTF">2021-06-20T10:11:32Z</dcterms:created>
  <dcterms:modified xsi:type="dcterms:W3CDTF">2021-06-20T18:37:15Z</dcterms:modified>
</cp:coreProperties>
</file>